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geWcjhF8Po4DGLPFeL1zzQsHXT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5D2FA5-96E1-49B8-8853-23848481696B}">
  <a:tblStyle styleId="{CD5D2FA5-96E1-49B8-8853-2384848169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abb85b52c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1abb85b52c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abb85b52c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1abb85b52c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abb85b52c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1abb85b52c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ccb874b5a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1ccb874b5a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c743d43cb_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1c743d43cb_3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c743d43cb_3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1c743d43cb_3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c743d43cb_3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1c743d43cb_3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Megha</a:t>
            </a:r>
            <a:endParaRPr/>
          </a:p>
        </p:txBody>
      </p:sp>
      <p:sp>
        <p:nvSpPr>
          <p:cNvPr id="103" name="Google Shape;10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abb85b52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1abb85b52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abb85b52c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1abb85b52c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abb85b52c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1abb85b52c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abb85b52c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no ramps in this video because at this point the filament had just been refilled in the mab, and we were still printing our ramp</a:t>
            </a:r>
            <a:endParaRPr/>
          </a:p>
        </p:txBody>
      </p:sp>
      <p:sp>
        <p:nvSpPr>
          <p:cNvPr id="184" name="Google Shape;184;g31abb85b52c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_lKZH9_LnUILx1qagXckTCkIj_Bx_FcI/view" TargetMode="External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GBFOutvVOuk8r73KFLizpvedDLgHS3Mn/view" TargetMode="External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98" y="152400"/>
            <a:ext cx="11962604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</p:txBody>
      </p:sp>
      <p:pic>
        <p:nvPicPr>
          <p:cNvPr id="201" name="Google Shape;2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04" name="Google Shape;204;p7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205" name="Google Shape;205;p7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6" name="Google Shape;206;p7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7" name="Google Shape;20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650" y="1173020"/>
            <a:ext cx="6484690" cy="5351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376807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DRIVETRAIN </a:t>
            </a:r>
            <a:r>
              <a:rPr lang="en-US" sz="2400">
                <a:solidFill>
                  <a:schemeClr val="lt1"/>
                </a:solidFill>
              </a:rPr>
              <a:t>SUBSYSTEM - REQUIREMENT 1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16" name="Google Shape;216;p36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17" name="Google Shape;217;p36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218" name="Google Shape;218;p36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9" name="Google Shape;219;p36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36"/>
          <p:cNvSpPr txBox="1"/>
          <p:nvPr/>
        </p:nvSpPr>
        <p:spPr>
          <a:xfrm>
            <a:off x="724475" y="1209700"/>
            <a:ext cx="104157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The motors and motor drivers must operate efficiently with a 9V battery.</a:t>
            </a:r>
            <a:endParaRPr b="1" sz="2000"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300" y="2189850"/>
            <a:ext cx="3670513" cy="362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8250" y="2189850"/>
            <a:ext cx="7081376" cy="36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abb85b52c_1_1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1abb85b52c_1_16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DRIVETRAIN SUBSYSTEM</a:t>
            </a:r>
            <a:r>
              <a:rPr lang="en-US" sz="240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- REQUIREMENT 2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31abb85b52c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1abb85b52c_1_1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31" name="Google Shape;231;g31abb85b52c_1_1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32" name="Google Shape;232;g31abb85b52c_1_1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33" name="Google Shape;233;g31abb85b52c_1_1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4" name="Google Shape;234;g31abb85b52c_1_1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35" name="Google Shape;235;g31abb85b52c_1_16"/>
          <p:cNvGraphicFramePr/>
          <p:nvPr/>
        </p:nvGraphicFramePr>
        <p:xfrm>
          <a:off x="4928125" y="289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{CD5D2FA5-96E1-49B8-8853-23848481696B}</a:tableStyleId>
              </a:tblPr>
              <a:tblGrid>
                <a:gridCol w="1368925"/>
                <a:gridCol w="1368925"/>
                <a:gridCol w="1368925"/>
                <a:gridCol w="1368925"/>
                <a:gridCol w="13689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Weight Added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Distance (meters)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Time (sec)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RPM (Theory)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RPM (Actual)</a:t>
                      </a:r>
                      <a:endParaRPr sz="2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None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22.1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450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180</a:t>
                      </a:r>
                      <a:endParaRPr sz="2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1.8lbs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49.74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450 </a:t>
                      </a:r>
                      <a:endParaRPr sz="2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80</a:t>
                      </a:r>
                      <a:endParaRPr sz="2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36" name="Google Shape;236;g31abb85b52c_1_16"/>
          <p:cNvSpPr txBox="1"/>
          <p:nvPr/>
        </p:nvSpPr>
        <p:spPr>
          <a:xfrm>
            <a:off x="376800" y="2292325"/>
            <a:ext cx="45345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Circumference= π × Diameter= π × 0.048m ≈ 0.1508m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Speed= Time / Distance​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Rotations per Second = Circumference / Speed​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RPM = Rotations per Second × 60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7" name="Google Shape;237;g31abb85b52c_1_16"/>
          <p:cNvSpPr txBox="1"/>
          <p:nvPr/>
        </p:nvSpPr>
        <p:spPr>
          <a:xfrm>
            <a:off x="422875" y="1118400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2. </a:t>
            </a:r>
            <a:r>
              <a:rPr b="1" lang="en-US" sz="1700">
                <a:solidFill>
                  <a:schemeClr val="dk1"/>
                </a:solidFill>
              </a:rPr>
              <a:t>	</a:t>
            </a:r>
            <a:r>
              <a:rPr b="1" lang="en-US" sz="2000">
                <a:solidFill>
                  <a:schemeClr val="dk1"/>
                </a:solidFill>
              </a:rPr>
              <a:t>The wheels must enable the robot to move at a sufficient speed, achieving an RPM of approximately 50 - 460 .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376807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FLIPPING </a:t>
            </a:r>
            <a:r>
              <a:rPr lang="en-US" sz="2400">
                <a:solidFill>
                  <a:schemeClr val="lt1"/>
                </a:solidFill>
              </a:rPr>
              <a:t>SUBSYSTEM - REQUIREMENT 1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46" name="Google Shape;246;p37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47" name="Google Shape;247;p37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248" name="Google Shape;248;p37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9" name="Google Shape;249;p37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37"/>
          <p:cNvSpPr txBox="1"/>
          <p:nvPr/>
        </p:nvSpPr>
        <p:spPr>
          <a:xfrm>
            <a:off x="802650" y="1395800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Destabilizing Force: The should generate enough force to destabilize the opponent robot.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925" y="2348600"/>
            <a:ext cx="4371825" cy="303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750" y="2116150"/>
            <a:ext cx="4843925" cy="35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abb85b52c_0_4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31abb85b52c_0_44"/>
          <p:cNvSpPr txBox="1"/>
          <p:nvPr/>
        </p:nvSpPr>
        <p:spPr>
          <a:xfrm>
            <a:off x="376800" y="218400"/>
            <a:ext cx="116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POWER SUBSYSTEM - REQUIREMENT 1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31abb85b52c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1abb85b52c_0_4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61" name="Google Shape;261;g31abb85b52c_0_4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62" name="Google Shape;262;g31abb85b52c_0_4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63" name="Google Shape;263;g31abb85b52c_0_4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4" name="Google Shape;264;g31abb85b52c_0_4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5" name="Google Shape;265;g31abb85b52c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825" y="1984611"/>
            <a:ext cx="6546350" cy="42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1abb85b52c_0_44"/>
          <p:cNvSpPr txBox="1"/>
          <p:nvPr/>
        </p:nvSpPr>
        <p:spPr>
          <a:xfrm>
            <a:off x="443800" y="2036475"/>
            <a:ext cx="45345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We ran the battlebot and measured the voltage being supplied by the battery 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Critical voltage =  6V = ideal voltage at which our motors need to function well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67" name="Google Shape;267;g31abb85b52c_0_44"/>
          <p:cNvSpPr txBox="1"/>
          <p:nvPr/>
        </p:nvSpPr>
        <p:spPr>
          <a:xfrm>
            <a:off x="746800" y="1003088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The subsystem must include a 9V battery to power the bot for about 3-5 minutes which is what we expect the duration of the battle to be. 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abb85b52c_0_5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1abb85b52c_0_56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CONTROL SUBSYSTEM - REQUIREMENT 1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31abb85b52c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1abb85b52c_0_5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76" name="Google Shape;276;g31abb85b52c_0_5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77" name="Google Shape;277;g31abb85b52c_0_5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78" name="Google Shape;278;g31abb85b52c_0_5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9" name="Google Shape;279;g31abb85b52c_0_5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0" name="Google Shape;280;g31abb85b52c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000" y="1786575"/>
            <a:ext cx="6334825" cy="41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31abb85b52c_0_56"/>
          <p:cNvSpPr txBox="1"/>
          <p:nvPr/>
        </p:nvSpPr>
        <p:spPr>
          <a:xfrm>
            <a:off x="570575" y="1586450"/>
            <a:ext cx="45513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We printed the latency per command on the serial monitor and used the following values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Average latency = 58ms 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graphicFrame>
        <p:nvGraphicFramePr>
          <p:cNvPr id="282" name="Google Shape;282;g31abb85b52c_0_56"/>
          <p:cNvGraphicFramePr/>
          <p:nvPr/>
        </p:nvGraphicFramePr>
        <p:xfrm>
          <a:off x="382150" y="354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{CD5D2FA5-96E1-49B8-8853-23848481696B}</a:tableStyleId>
              </a:tblPr>
              <a:tblGrid>
                <a:gridCol w="2464075"/>
                <a:gridCol w="2464075"/>
              </a:tblGrid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Command Sent 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Latency (milliseconds)</a:t>
                      </a:r>
                      <a:endParaRPr b="1"/>
                    </a:p>
                  </a:txBody>
                  <a:tcPr marT="63500" marB="63500" marR="63500" marL="63500"/>
                </a:tc>
              </a:tr>
              <a:tr h="53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Straight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45.39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Back 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44.97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Right 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61.61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Left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59.73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45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Straight 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54.26</a:t>
                      </a:r>
                      <a:endParaRPr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83" name="Google Shape;283;g31abb85b52c_0_56"/>
          <p:cNvSpPr txBox="1"/>
          <p:nvPr/>
        </p:nvSpPr>
        <p:spPr>
          <a:xfrm>
            <a:off x="746800" y="1003088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The latency should be between 50-100 ms for responsive control.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ccb874b5a_0_11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1ccb874b5a_0_11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CONTROL SUBSYSTEM</a:t>
            </a:r>
            <a:r>
              <a:rPr lang="en-US" sz="2400">
                <a:solidFill>
                  <a:schemeClr val="lt1"/>
                </a:solidFill>
              </a:rPr>
              <a:t> - REQUIREMENT 2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31ccb874b5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1ccb874b5a_0_1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92" name="Google Shape;292;g31ccb874b5a_0_1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293" name="Google Shape;293;g31ccb874b5a_0_11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294" name="Google Shape;294;g31ccb874b5a_0_11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5" name="Google Shape;295;g31ccb874b5a_0_11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Google Shape;296;g31ccb874b5a_0_11"/>
          <p:cNvSpPr txBox="1"/>
          <p:nvPr/>
        </p:nvSpPr>
        <p:spPr>
          <a:xfrm>
            <a:off x="888150" y="1192963"/>
            <a:ext cx="10415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2. 	</a:t>
            </a:r>
            <a:r>
              <a:rPr b="1" lang="en-US" sz="2000">
                <a:solidFill>
                  <a:schemeClr val="dk1"/>
                </a:solidFill>
              </a:rPr>
              <a:t>The battlebot should stop operating if WIFI connection is lost as a safety precaution (kill switch)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97" name="Google Shape;297;g31ccb874b5a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875" y="2166325"/>
            <a:ext cx="3659294" cy="38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1ccb874b5a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6140" y="2413524"/>
            <a:ext cx="3796085" cy="32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c743d43cb_3_23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1c743d43cb_3_23"/>
          <p:cNvSpPr txBox="1"/>
          <p:nvPr/>
        </p:nvSpPr>
        <p:spPr>
          <a:xfrm>
            <a:off x="376807" y="218393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CONTROL SUBSYSTEM - REQUIREMENT 3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31c743d43cb_3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1c743d43cb_3_2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07" name="Google Shape;307;g31c743d43cb_3_2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08" name="Google Shape;308;g31c743d43cb_3_23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09" name="Google Shape;309;g31c743d43cb_3_23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0" name="Google Shape;310;g31c743d43cb_3_23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1" name="Google Shape;311;g31c743d43cb_3_23" title="distance of bot 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349" y="1033063"/>
            <a:ext cx="6851125" cy="51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1c743d43cb_3_23"/>
          <p:cNvSpPr txBox="1"/>
          <p:nvPr/>
        </p:nvSpPr>
        <p:spPr>
          <a:xfrm>
            <a:off x="519575" y="1184700"/>
            <a:ext cx="3413100" cy="4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3</a:t>
            </a:r>
            <a:r>
              <a:rPr b="1" lang="en-US" sz="2000">
                <a:solidFill>
                  <a:schemeClr val="dk1"/>
                </a:solidFill>
              </a:rPr>
              <a:t>. 	</a:t>
            </a:r>
            <a:r>
              <a:rPr b="1" lang="en-US" sz="2000">
                <a:solidFill>
                  <a:schemeClr val="dk1"/>
                </a:solidFill>
              </a:rPr>
              <a:t>The battlebot should be able to receive commands and execute them up to a distance of 8.48ft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791925" y="983626"/>
            <a:ext cx="9987600" cy="27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-US" sz="1700">
                <a:solidFill>
                  <a:schemeClr val="dk1"/>
                </a:solidFill>
              </a:rPr>
              <a:t>Met all of our high level requirements: </a:t>
            </a:r>
            <a:br>
              <a:rPr b="1"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1. The total weight of the battle bot must not exceed 2 lbs. 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2. The Wi-Fi communication range indoors should be between 8 - 25 meters with the battle bot’s response time being 50 - 100 milliseconds.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3. The battlebot must be able to flip/destabilize an opponent bot weighing about 2lbs.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SUCCESSES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THE PROJECT </a:t>
            </a:r>
            <a:endParaRPr/>
          </a:p>
        </p:txBody>
      </p:sp>
      <p:pic>
        <p:nvPicPr>
          <p:cNvPr id="320" name="Google Shape;3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22" name="Google Shape;322;p41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23" name="Google Shape;323;p41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324" name="Google Shape;324;p41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5" name="Google Shape;325;p41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6" name="Google Shape;3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982638" y="3522225"/>
            <a:ext cx="2495625" cy="2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125" y="3663388"/>
            <a:ext cx="3219750" cy="25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4701" y="3674413"/>
            <a:ext cx="3534799" cy="24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2"/>
          <p:cNvSpPr txBox="1"/>
          <p:nvPr/>
        </p:nvSpPr>
        <p:spPr>
          <a:xfrm>
            <a:off x="1020244" y="1157692"/>
            <a:ext cx="9704078" cy="50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lang="en-US" sz="2000">
                <a:solidFill>
                  <a:srgbClr val="15264B"/>
                </a:solidFill>
              </a:rPr>
              <a:t>Use different wheels 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lang="en-US" sz="2000">
                <a:solidFill>
                  <a:srgbClr val="15264B"/>
                </a:solidFill>
              </a:rPr>
              <a:t>Use bigger and sturdier motors </a:t>
            </a:r>
            <a:br>
              <a:rPr b="1" lang="en-US" sz="2000">
                <a:solidFill>
                  <a:srgbClr val="15264B"/>
                </a:solidFill>
              </a:rPr>
            </a:br>
            <a:endParaRPr b="1" sz="2000">
              <a:solidFill>
                <a:srgbClr val="15264B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Establish concrete deadline for the CAD design</a:t>
            </a: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15264B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AutoNum type="arabicPeriod"/>
            </a:pPr>
            <a:r>
              <a:rPr b="1" lang="en-US" sz="2000">
                <a:solidFill>
                  <a:srgbClr val="15264B"/>
                </a:solidFill>
              </a:rPr>
              <a:t>Start </a:t>
            </a:r>
            <a:r>
              <a:rPr b="1" lang="en-US" sz="2000">
                <a:solidFill>
                  <a:srgbClr val="15264B"/>
                </a:solidFill>
              </a:rPr>
              <a:t>testing</a:t>
            </a:r>
            <a:r>
              <a:rPr b="1" lang="en-US" sz="2000">
                <a:solidFill>
                  <a:srgbClr val="15264B"/>
                </a:solidFill>
              </a:rPr>
              <a:t> our PCB earlier 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WE WOULD DO </a:t>
            </a:r>
            <a:r>
              <a:rPr lang="en-US" sz="2400">
                <a:solidFill>
                  <a:schemeClr val="lt1"/>
                </a:solidFill>
              </a:rPr>
              <a:t>DIFFERENTLY</a:t>
            </a:r>
            <a:endParaRPr/>
          </a:p>
        </p:txBody>
      </p:sp>
      <p:pic>
        <p:nvPicPr>
          <p:cNvPr id="336" name="Google Shape;33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2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38" name="Google Shape;338;p42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39" name="Google Shape;339;p42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340" name="Google Shape;340;p42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1" name="Google Shape;341;p42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7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MEMBERS </a:t>
            </a:r>
            <a:endParaRPr/>
          </a:p>
        </p:txBody>
      </p:sp>
      <p:pic>
        <p:nvPicPr>
          <p:cNvPr id="89" name="Google Shape;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7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91" name="Google Shape;91;p27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92" name="Google Shape;92;p27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93" name="Google Shape;93;p27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" name="Google Shape;94;p27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7"/>
          <p:cNvSpPr txBox="1"/>
          <p:nvPr>
            <p:ph idx="1" type="body"/>
          </p:nvPr>
        </p:nvSpPr>
        <p:spPr>
          <a:xfrm>
            <a:off x="1160484" y="5810602"/>
            <a:ext cx="2590800" cy="599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Ishanvi Lakhani</a:t>
            </a:r>
            <a:endParaRPr/>
          </a:p>
        </p:txBody>
      </p:sp>
      <p:sp>
        <p:nvSpPr>
          <p:cNvPr id="96" name="Google Shape;96;p27"/>
          <p:cNvSpPr txBox="1"/>
          <p:nvPr/>
        </p:nvSpPr>
        <p:spPr>
          <a:xfrm>
            <a:off x="5054688" y="5720292"/>
            <a:ext cx="2590800" cy="599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Megha Esturi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7"/>
          <p:cNvSpPr txBox="1"/>
          <p:nvPr/>
        </p:nvSpPr>
        <p:spPr>
          <a:xfrm>
            <a:off x="8261812" y="5721287"/>
            <a:ext cx="2590800" cy="599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Deepika Agrawal</a:t>
            </a:r>
            <a:endParaRPr/>
          </a:p>
        </p:txBody>
      </p:sp>
      <p:pic>
        <p:nvPicPr>
          <p:cNvPr id="98" name="Google Shape;9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7863" y="1862444"/>
            <a:ext cx="2955879" cy="374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948" y="1472063"/>
            <a:ext cx="3189130" cy="418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9610" y="1508124"/>
            <a:ext cx="2955879" cy="415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c743d43cb_3_37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31c743d43cb_3_37"/>
          <p:cNvSpPr txBox="1"/>
          <p:nvPr/>
        </p:nvSpPr>
        <p:spPr>
          <a:xfrm>
            <a:off x="5712228" y="1620852"/>
            <a:ext cx="5928000" cy="3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-US" sz="2000">
                <a:solidFill>
                  <a:srgbClr val="15264B"/>
                </a:solidFill>
              </a:rPr>
              <a:t>Successfully</a:t>
            </a:r>
            <a:r>
              <a:rPr b="1" lang="en-US" sz="2000">
                <a:solidFill>
                  <a:srgbClr val="15264B"/>
                </a:solidFill>
              </a:rPr>
              <a:t> </a:t>
            </a:r>
            <a:r>
              <a:rPr b="1" lang="en-US" sz="2000">
                <a:solidFill>
                  <a:srgbClr val="15264B"/>
                </a:solidFill>
              </a:rPr>
              <a:t>designed</a:t>
            </a:r>
            <a:r>
              <a:rPr b="1" lang="en-US" sz="2000">
                <a:solidFill>
                  <a:srgbClr val="15264B"/>
                </a:solidFill>
              </a:rPr>
              <a:t> the bot </a:t>
            </a:r>
            <a:br>
              <a:rPr b="1" lang="en-US" sz="2000">
                <a:solidFill>
                  <a:srgbClr val="15264B"/>
                </a:solidFill>
              </a:rPr>
            </a:br>
            <a:endParaRPr b="1" sz="2000">
              <a:solidFill>
                <a:srgbClr val="15264B"/>
              </a:solidFill>
            </a:endParaRPr>
          </a:p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-US" sz="2000">
                <a:solidFill>
                  <a:srgbClr val="15264B"/>
                </a:solidFill>
              </a:rPr>
              <a:t>Met all our high level </a:t>
            </a:r>
            <a:r>
              <a:rPr b="1" lang="en-US" sz="2000">
                <a:solidFill>
                  <a:srgbClr val="15264B"/>
                </a:solidFill>
              </a:rPr>
              <a:t>requirements</a:t>
            </a:r>
            <a:r>
              <a:rPr b="1" lang="en-US" sz="2000">
                <a:solidFill>
                  <a:srgbClr val="15264B"/>
                </a:solidFill>
              </a:rPr>
              <a:t> </a:t>
            </a:r>
            <a:br>
              <a:rPr b="1" lang="en-US" sz="2000">
                <a:solidFill>
                  <a:srgbClr val="15264B"/>
                </a:solidFill>
              </a:rPr>
            </a:br>
            <a:endParaRPr b="1" sz="2000">
              <a:solidFill>
                <a:srgbClr val="15264B"/>
              </a:solidFill>
            </a:endParaRPr>
          </a:p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64B"/>
              </a:buClr>
              <a:buSzPts val="2000"/>
              <a:buChar char="•"/>
            </a:pPr>
            <a:r>
              <a:rPr b="1" lang="en-US" sz="2000">
                <a:solidFill>
                  <a:srgbClr val="15264B"/>
                </a:solidFill>
              </a:rPr>
              <a:t>Learnt a lot about both the electrical and mechanical aspect of the project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48" name="Google Shape;348;g31c743d43cb_3_3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SUMMARY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49" name="Google Shape;349;g31c743d43cb_3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1c743d43cb_3_3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51" name="Google Shape;351;g31c743d43cb_3_3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352" name="Google Shape;352;g31c743d43cb_3_37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353" name="Google Shape;353;g31c743d43cb_3_37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4" name="Google Shape;354;g31c743d43cb_3_37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5" name="Google Shape;355;g31c743d43cb_3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00" y="1743149"/>
            <a:ext cx="4802400" cy="40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050"/>
            <a:ext cx="12192000" cy="68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31c743d43cb_3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75"/>
            <a:ext cx="12192000" cy="67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8"/>
          <p:cNvSpPr txBox="1"/>
          <p:nvPr/>
        </p:nvSpPr>
        <p:spPr>
          <a:xfrm>
            <a:off x="602801" y="1443519"/>
            <a:ext cx="9704078" cy="50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Weight should be under 2lbs</a:t>
            </a: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3D printed using PLA plastic </a:t>
            </a: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 Flipper arm as the defense mechanism 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  <a:t>Communicates with the PC using over WIFI 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8"/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PROJECT – ANTWEIGHT BATTLE BOT  </a:t>
            </a:r>
            <a:endParaRPr/>
          </a:p>
        </p:txBody>
      </p:sp>
      <p:pic>
        <p:nvPicPr>
          <p:cNvPr id="108" name="Google Shape;1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10" name="Google Shape;110;p28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11" name="Google Shape;111;p28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112" name="Google Shape;112;p28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3" name="Google Shape;113;p28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abb85b52c_0_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31abb85b52c_0_6"/>
          <p:cNvSpPr txBox="1"/>
          <p:nvPr/>
        </p:nvSpPr>
        <p:spPr>
          <a:xfrm>
            <a:off x="376807" y="240995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ORIGINAL DESIGN - 2 DE</a:t>
            </a:r>
            <a:r>
              <a:rPr lang="en-US" sz="2400">
                <a:solidFill>
                  <a:schemeClr val="lt1"/>
                </a:solidFill>
              </a:rPr>
              <a:t>FENSE MECHANISMS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31abb85b52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1abb85b52c_0_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2" name="Google Shape;122;g31abb85b52c_0_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23" name="Google Shape;123;g31abb85b52c_0_6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24" name="Google Shape;124;g31abb85b52c_0_6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" name="Google Shape;125;g31abb85b52c_0_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g31abb85b52c_0_6"/>
          <p:cNvSpPr txBox="1"/>
          <p:nvPr/>
        </p:nvSpPr>
        <p:spPr>
          <a:xfrm>
            <a:off x="5837100" y="1435800"/>
            <a:ext cx="57204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VERTICAL SPINNER + FLIPPER ARM 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Unbalanced as only 2 wheels at the back</a:t>
            </a:r>
            <a:br>
              <a:rPr lang="en-US" sz="2000">
                <a:solidFill>
                  <a:srgbClr val="15264B"/>
                </a:solidFill>
              </a:rPr>
            </a:br>
            <a:endParaRPr sz="2000">
              <a:solidFill>
                <a:srgbClr val="15264B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Over 2 lbs due to extra motors for the spinners </a:t>
            </a:r>
            <a:endParaRPr>
              <a:solidFill>
                <a:schemeClr val="dk1"/>
              </a:solidFill>
            </a:endParaRPr>
          </a:p>
          <a:p>
            <a:pPr indent="-152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2000">
              <a:solidFill>
                <a:srgbClr val="15264B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Spinners needed to be really big for defense</a:t>
            </a:r>
            <a:endParaRPr sz="2000">
              <a:solidFill>
                <a:srgbClr val="15264B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2000">
                <a:solidFill>
                  <a:srgbClr val="15264B"/>
                </a:solidFill>
              </a:rPr>
              <a:t>added a lot of weight and not practical</a:t>
            </a:r>
            <a:endParaRPr sz="2000">
              <a:solidFill>
                <a:srgbClr val="1526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31abb85b52c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0620"/>
            <a:ext cx="5058053" cy="387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abb85b52c_2_2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31abb85b52c_2_2"/>
          <p:cNvSpPr txBox="1"/>
          <p:nvPr/>
        </p:nvSpPr>
        <p:spPr>
          <a:xfrm>
            <a:off x="376807" y="240995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UPDATED</a:t>
            </a:r>
            <a:r>
              <a:rPr lang="en-US" sz="2400">
                <a:solidFill>
                  <a:schemeClr val="lt1"/>
                </a:solidFill>
              </a:rPr>
              <a:t> 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31abb85b52c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1abb85b52c_2_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36" name="Google Shape;136;g31abb85b52c_2_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37" name="Google Shape;137;g31abb85b52c_2_2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38" name="Google Shape;138;g31abb85b52c_2_2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9" name="Google Shape;139;g31abb85b52c_2_2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g31abb85b52c_2_2"/>
          <p:cNvSpPr txBox="1"/>
          <p:nvPr/>
        </p:nvSpPr>
        <p:spPr>
          <a:xfrm>
            <a:off x="5377854" y="1353029"/>
            <a:ext cx="63585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ONE FLIPPER ARM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Unbalanced as only 2 wheels at the back</a:t>
            </a:r>
            <a:br>
              <a:rPr i="0" lang="en-US" sz="2000" u="none" cap="none" strike="noStrike">
                <a:solidFill>
                  <a:srgbClr val="15264B"/>
                </a:solidFill>
              </a:rPr>
            </a:b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Over 2 lbs </a:t>
            </a:r>
            <a:r>
              <a:rPr lang="en-US" sz="2000">
                <a:solidFill>
                  <a:srgbClr val="15264B"/>
                </a:solidFill>
              </a:rPr>
              <a:t>due to an </a:t>
            </a:r>
            <a:r>
              <a:rPr i="0" lang="en-US" sz="2000" u="none" cap="none" strike="noStrike">
                <a:solidFill>
                  <a:srgbClr val="15264B"/>
                </a:solidFill>
              </a:rPr>
              <a:t>extra motor for the flipper arm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W</a:t>
            </a:r>
            <a:r>
              <a:rPr i="0" lang="en-US" sz="2000" u="none" cap="none" strike="noStrike">
                <a:solidFill>
                  <a:srgbClr val="15264B"/>
                </a:solidFill>
              </a:rPr>
              <a:t>eak and</a:t>
            </a:r>
            <a:r>
              <a:rPr lang="en-US" sz="2000">
                <a:solidFill>
                  <a:srgbClr val="15264B"/>
                </a:solidFill>
              </a:rPr>
              <a:t> slow</a:t>
            </a:r>
            <a:r>
              <a:rPr i="0" lang="en-US" sz="2000" u="none" cap="none" strike="noStrike">
                <a:solidFill>
                  <a:srgbClr val="15264B"/>
                </a:solidFill>
              </a:rPr>
              <a:t> defense with no locking mechanism</a:t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Rack and pinion mechanism unstable</a:t>
            </a:r>
            <a:br>
              <a:rPr i="0" lang="en-US" sz="2000" u="none" cap="none" strike="noStrike">
                <a:solidFill>
                  <a:srgbClr val="15264B"/>
                </a:solidFill>
              </a:rPr>
            </a:br>
            <a:r>
              <a:rPr i="0" lang="en-US" sz="2000" u="none" cap="none" strike="noStrike">
                <a:solidFill>
                  <a:srgbClr val="15264B"/>
                </a:solidFill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Flipper arm unable to lift 2lbs </a:t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31abb85b52c_2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006" y="3572062"/>
            <a:ext cx="3035644" cy="291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1abb85b52c_2_2"/>
          <p:cNvPicPr preferRelativeResize="0"/>
          <p:nvPr/>
        </p:nvPicPr>
        <p:blipFill rotWithShape="1">
          <a:blip r:embed="rId5">
            <a:alphaModFix/>
          </a:blip>
          <a:srcRect b="6419" l="0" r="0" t="0"/>
          <a:stretch/>
        </p:blipFill>
        <p:spPr>
          <a:xfrm>
            <a:off x="645000" y="949851"/>
            <a:ext cx="3295100" cy="258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/>
          <p:nvPr/>
        </p:nvSpPr>
        <p:spPr>
          <a:xfrm flipH="1" rot="10800000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376807" y="240995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FINAL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DESIGN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51" name="Google Shape;151;p30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52" name="Google Shape;152;p30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153" name="Google Shape;153;p30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4" name="Google Shape;154;p30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0"/>
          <p:cNvSpPr txBox="1"/>
          <p:nvPr/>
        </p:nvSpPr>
        <p:spPr>
          <a:xfrm>
            <a:off x="6151500" y="1474375"/>
            <a:ext cx="54060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64B"/>
                </a:solidFill>
              </a:rPr>
              <a:t>SINGLE RAMP WITH FOUR WHEELS</a:t>
            </a:r>
            <a:endParaRPr b="1" sz="2000">
              <a:solidFill>
                <a:srgbClr val="15264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Well balanced – 4 wheel drive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i="0" lang="en-US" sz="2000" u="none" cap="none" strike="noStrike">
                <a:solidFill>
                  <a:srgbClr val="15264B"/>
                </a:solidFill>
              </a:rPr>
              <a:t>Under 2 lbs – no extra motors required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Ramp</a:t>
            </a:r>
            <a:r>
              <a:rPr i="0" lang="en-US" sz="2000" u="none" cap="none" strike="noStrike">
                <a:solidFill>
                  <a:srgbClr val="15264B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 causes opponent to destabilize </a:t>
            </a:r>
            <a:r>
              <a:rPr lang="en-US" sz="2000">
                <a:solidFill>
                  <a:srgbClr val="15264B"/>
                </a:solidFill>
              </a:rPr>
              <a:t>when they are moving fast towards our ramp</a:t>
            </a:r>
            <a:endParaRPr/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15264B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2000">
                <a:solidFill>
                  <a:srgbClr val="15264B"/>
                </a:solidFill>
              </a:rPr>
              <a:t>We can also back them into an area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75" y="1442082"/>
            <a:ext cx="5405924" cy="45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abb85b52c_0_68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1abb85b52c_0_68"/>
          <p:cNvSpPr txBox="1"/>
          <p:nvPr/>
        </p:nvSpPr>
        <p:spPr>
          <a:xfrm>
            <a:off x="376807" y="240995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AND UPDATED DESIGN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31abb85b52c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1abb85b52c_0_6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65" name="Google Shape;165;g31abb85b52c_0_6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66" name="Google Shape;166;g31abb85b52c_0_68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67" name="Google Shape;167;g31abb85b52c_0_68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8" name="Google Shape;168;g31abb85b52c_0_68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g31abb85b52c_0_68"/>
          <p:cNvSpPr txBox="1"/>
          <p:nvPr/>
        </p:nvSpPr>
        <p:spPr>
          <a:xfrm>
            <a:off x="560648" y="1559152"/>
            <a:ext cx="63585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/>
              <a:t>add the thing about the code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000" u="none" cap="none" strike="noStrike">
                <a:solidFill>
                  <a:srgbClr val="15264B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8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5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76" name="Google Shape;176;p35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77" name="Google Shape;177;p35"/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</p:grpSpPr>
        <p:cxnSp>
          <p:nvCxnSpPr>
            <p:cNvPr id="178" name="Google Shape;178;p35"/>
            <p:cNvCxnSpPr/>
            <p:nvPr/>
          </p:nvCxnSpPr>
          <p:spPr>
            <a:xfrm rot="10800000">
              <a:off x="4895010" y="6639606"/>
              <a:ext cx="4303065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9" name="Google Shape;179;p35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35"/>
          <p:cNvSpPr txBox="1"/>
          <p:nvPr/>
        </p:nvSpPr>
        <p:spPr>
          <a:xfrm>
            <a:off x="1070675" y="2046125"/>
            <a:ext cx="1055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PROJECT BUILD AND FUNCTIONAL TEST RESULTS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1213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abb85b52c_1_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31abb85b52c_1_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VIDEO OF FUNCTIONAL BATTLEBOT</a:t>
            </a:r>
            <a:endParaRPr/>
          </a:p>
        </p:txBody>
      </p:sp>
      <p:pic>
        <p:nvPicPr>
          <p:cNvPr id="188" name="Google Shape;188;g31abb85b52c_1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1abb85b52c_1_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90" name="Google Shape;190;g31abb85b52c_1_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UNIVERSITY OF ILLINOIS URBANA-CHAMPAIGN</a:t>
            </a:r>
            <a:endParaRPr/>
          </a:p>
        </p:txBody>
      </p:sp>
      <p:grpSp>
        <p:nvGrpSpPr>
          <p:cNvPr id="191" name="Google Shape;191;g31abb85b52c_1_4"/>
          <p:cNvGrpSpPr/>
          <p:nvPr/>
        </p:nvGrpSpPr>
        <p:grpSpPr>
          <a:xfrm>
            <a:off x="4928125" y="6601537"/>
            <a:ext cx="4372015" cy="70500"/>
            <a:chOff x="4894875" y="6601537"/>
            <a:chExt cx="4372015" cy="70500"/>
          </a:xfrm>
        </p:grpSpPr>
        <p:cxnSp>
          <p:nvCxnSpPr>
            <p:cNvPr id="192" name="Google Shape;192;g31abb85b52c_1_4"/>
            <p:cNvCxnSpPr/>
            <p:nvPr/>
          </p:nvCxnSpPr>
          <p:spPr>
            <a:xfrm rot="10800000">
              <a:off x="4894875" y="6639606"/>
              <a:ext cx="43032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3" name="Google Shape;193;g31abb85b52c_1_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" name="Google Shape;194;g31abb85b52c_1_4" title="final bot 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688" y="983003"/>
            <a:ext cx="7338334" cy="55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2019-01-14T22:06:33Z</dcterms:created>
  <dc:creator>Nielsen, Joshua</dc:creator>
</cp:coreProperties>
</file>